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4" r:id="rId4"/>
    <p:sldId id="258" r:id="rId5"/>
    <p:sldId id="259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76" r:id="rId14"/>
    <p:sldId id="260" r:id="rId15"/>
    <p:sldId id="265" r:id="rId16"/>
    <p:sldId id="261" r:id="rId17"/>
    <p:sldId id="266" r:id="rId18"/>
    <p:sldId id="262" r:id="rId19"/>
    <p:sldId id="267" r:id="rId20"/>
    <p:sldId id="263" r:id="rId21"/>
  </p:sldIdLst>
  <p:sldSz cx="9144000" cy="6858000" type="screen4x3"/>
  <p:notesSz cx="7010400" cy="92233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711" autoAdjust="0"/>
  </p:normalViewPr>
  <p:slideViewPr>
    <p:cSldViewPr>
      <p:cViewPr>
        <p:scale>
          <a:sx n="78" d="100"/>
          <a:sy n="78" d="100"/>
        </p:scale>
        <p:origin x="-114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DDBEE4-29DA-451D-9B82-CEFAB7486B97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5E0E11-F992-45B0-A7C5-792C6A6C44D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DDBEE4-29DA-451D-9B82-CEFAB7486B97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5E0E11-F992-45B0-A7C5-792C6A6C44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DDBEE4-29DA-451D-9B82-CEFAB7486B97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5E0E11-F992-45B0-A7C5-792C6A6C44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DDBEE4-29DA-451D-9B82-CEFAB7486B97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5E0E11-F992-45B0-A7C5-792C6A6C44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DDBEE4-29DA-451D-9B82-CEFAB7486B97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5E0E11-F992-45B0-A7C5-792C6A6C44D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DDBEE4-29DA-451D-9B82-CEFAB7486B97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5E0E11-F992-45B0-A7C5-792C6A6C44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DDBEE4-29DA-451D-9B82-CEFAB7486B97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5E0E11-F992-45B0-A7C5-792C6A6C44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DDBEE4-29DA-451D-9B82-CEFAB7486B97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5E0E11-F992-45B0-A7C5-792C6A6C44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DDBEE4-29DA-451D-9B82-CEFAB7486B97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5E0E11-F992-45B0-A7C5-792C6A6C44D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DDBEE4-29DA-451D-9B82-CEFAB7486B97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5E0E11-F992-45B0-A7C5-792C6A6C44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DDBEE4-29DA-451D-9B82-CEFAB7486B97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5E0E11-F992-45B0-A7C5-792C6A6C44D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5DDBEE4-29DA-451D-9B82-CEFAB7486B97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A5E0E11-F992-45B0-A7C5-792C6A6C44D8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desmos.com/calculator/7oqbz8isyy" TargetMode="Externa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desmos.com/calculator/t6qugveecy" TargetMode="Externa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WMC-Green%20Lake/PC_Modeling_Using_Sinusoidal_Functions-Weather.docx" TargetMode="Externa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desmos.com/calculator/nxy2er4wbz" TargetMode="Externa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teacher.desmos.com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microsoft.com/office/2007/relationships/hdphoto" Target="../media/hdphoto2.wdp"/><Relationship Id="rId5" Type="http://schemas.openxmlformats.org/officeDocument/2006/relationships/image" Target="../media/image5.png"/><Relationship Id="rId4" Type="http://schemas.microsoft.com/office/2007/relationships/hdphoto" Target="../media/hdphoto1.wdp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dailydesmos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mailto:Andrew.carroll@lakemills.k12.wi.us" TargetMode="External"/><Relationship Id="rId2" Type="http://schemas.openxmlformats.org/officeDocument/2006/relationships/hyperlink" Target="mailto:John.herman@lakemills.k12.wi.u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desmos.com/about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desmos.com/calculator/ye7p0unqem" TargetMode="Externa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desmos.com/calculator/3dzwl8ogyh" TargetMode="Externa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desmos.com/calculator/kpw9aqkohq" TargetMode="Externa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Using </a:t>
            </a:r>
            <a:r>
              <a:rPr lang="en-US" dirty="0" smtClean="0"/>
              <a:t>Desmos.com </a:t>
            </a:r>
            <a:r>
              <a:rPr lang="en-US" dirty="0" smtClean="0"/>
              <a:t>to Engage Students in Discovery Learning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3864936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John Herman			</a:t>
            </a:r>
            <a:r>
              <a:rPr lang="en-US" sz="1600" dirty="0" smtClean="0"/>
              <a:t>john.herman@lakemills.k12.wi.us</a:t>
            </a:r>
          </a:p>
          <a:p>
            <a:r>
              <a:rPr lang="en-US" dirty="0" smtClean="0"/>
              <a:t>Lake </a:t>
            </a:r>
            <a:r>
              <a:rPr lang="en-US" dirty="0" smtClean="0"/>
              <a:t>Mills High School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4714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04800" y="685800"/>
            <a:ext cx="8153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Inverses are not a problem.  </a:t>
            </a:r>
            <a:endParaRPr lang="en-US" sz="4400" dirty="0"/>
          </a:p>
        </p:txBody>
      </p:sp>
      <p:sp>
        <p:nvSpPr>
          <p:cNvPr id="2" name="Rectangle 1"/>
          <p:cNvSpPr/>
          <p:nvPr/>
        </p:nvSpPr>
        <p:spPr>
          <a:xfrm>
            <a:off x="1676400" y="2438400"/>
            <a:ext cx="46047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2"/>
              </a:rPr>
              <a:t>https://www.desmos.com/calculator/7oqbz8isyy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4038600"/>
            <a:ext cx="7391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How do the graphs of inverses relate?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89519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04800" y="685801"/>
            <a:ext cx="8534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/>
              <a:t>Desmos</a:t>
            </a:r>
            <a:r>
              <a:rPr lang="en-US" sz="4400" dirty="0" smtClean="0"/>
              <a:t> makes approximating </a:t>
            </a:r>
            <a:r>
              <a:rPr lang="en-US" sz="4400" dirty="0" err="1" smtClean="0"/>
              <a:t>extrema</a:t>
            </a:r>
            <a:r>
              <a:rPr lang="en-US" sz="4400" dirty="0"/>
              <a:t> </a:t>
            </a:r>
            <a:r>
              <a:rPr lang="en-US" sz="4400" dirty="0" smtClean="0"/>
              <a:t>and intercepts simple.  </a:t>
            </a:r>
            <a:endParaRPr lang="en-US" sz="4400" dirty="0"/>
          </a:p>
        </p:txBody>
      </p:sp>
      <p:sp>
        <p:nvSpPr>
          <p:cNvPr id="4" name="Rectangle 3"/>
          <p:cNvSpPr/>
          <p:nvPr/>
        </p:nvSpPr>
        <p:spPr>
          <a:xfrm>
            <a:off x="609600" y="4419600"/>
            <a:ext cx="6934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Students will better understand </a:t>
            </a:r>
            <a:r>
              <a:rPr lang="en-US" dirty="0" smtClean="0"/>
              <a:t>how to do this algebraically </a:t>
            </a:r>
            <a:r>
              <a:rPr lang="en-US" dirty="0"/>
              <a:t>after they graphically get a feel for the vocabulary. </a:t>
            </a:r>
          </a:p>
        </p:txBody>
      </p:sp>
      <p:sp>
        <p:nvSpPr>
          <p:cNvPr id="5" name="Rectangle 4">
            <a:hlinkClick r:id="rId2"/>
          </p:cNvPr>
          <p:cNvSpPr/>
          <p:nvPr/>
        </p:nvSpPr>
        <p:spPr>
          <a:xfrm>
            <a:off x="1600200" y="3090518"/>
            <a:ext cx="5105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https://www.desmos.com/calculator/t6qugveecy</a:t>
            </a:r>
          </a:p>
        </p:txBody>
      </p:sp>
    </p:spTree>
    <p:extLst>
      <p:ext uri="{BB962C8B-B14F-4D97-AF65-F5344CB8AC3E}">
        <p14:creationId xmlns:p14="http://schemas.microsoft.com/office/powerpoint/2010/main" val="1603616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98704" y="534650"/>
            <a:ext cx="8534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Students can model the weather using sinusoidal waves.  </a:t>
            </a:r>
            <a:endParaRPr lang="en-US" sz="4400" dirty="0"/>
          </a:p>
        </p:txBody>
      </p:sp>
      <p:sp>
        <p:nvSpPr>
          <p:cNvPr id="2" name="TextBox 1">
            <a:hlinkClick r:id="rId2" action="ppaction://hlinkfile"/>
          </p:cNvPr>
          <p:cNvSpPr txBox="1"/>
          <p:nvPr/>
        </p:nvSpPr>
        <p:spPr>
          <a:xfrm>
            <a:off x="990600" y="2667000"/>
            <a:ext cx="449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Modeling Using Sinusoidal Waves Activity- (Included in your packet)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21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98704" y="534650"/>
            <a:ext cx="8534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/>
              <a:t>Desmos</a:t>
            </a:r>
            <a:r>
              <a:rPr lang="en-US" sz="4400" dirty="0" smtClean="0"/>
              <a:t> can also do parametric and polar equations.  </a:t>
            </a:r>
            <a:endParaRPr lang="en-US" sz="4400" dirty="0"/>
          </a:p>
        </p:txBody>
      </p:sp>
      <p:sp>
        <p:nvSpPr>
          <p:cNvPr id="3" name="Rectangle 2">
            <a:hlinkClick r:id="rId2"/>
          </p:cNvPr>
          <p:cNvSpPr/>
          <p:nvPr/>
        </p:nvSpPr>
        <p:spPr>
          <a:xfrm>
            <a:off x="1447800" y="2946584"/>
            <a:ext cx="49590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https://www.desmos.com/calculator/nxy2er4wbz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1104" y="4484132"/>
            <a:ext cx="739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You can change the coordinate plane to a polar coordinate system.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3502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12192"/>
            <a:ext cx="7498080" cy="1143000"/>
          </a:xfrm>
        </p:spPr>
        <p:txBody>
          <a:bodyPr/>
          <a:lstStyle/>
          <a:p>
            <a:r>
              <a:rPr lang="en-US" dirty="0" smtClean="0"/>
              <a:t>Beyond the calculator…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143000"/>
            <a:ext cx="7498080" cy="4800600"/>
          </a:xfrm>
        </p:spPr>
        <p:txBody>
          <a:bodyPr/>
          <a:lstStyle/>
          <a:p>
            <a:r>
              <a:rPr lang="en-US" dirty="0" smtClean="0"/>
              <a:t>Discovery-based lessons</a:t>
            </a:r>
          </a:p>
          <a:p>
            <a:pPr lvl="1"/>
            <a:r>
              <a:rPr lang="en-US" dirty="0" smtClean="0"/>
              <a:t>Make them on paper, or even using the </a:t>
            </a:r>
            <a:r>
              <a:rPr lang="en-US" dirty="0" smtClean="0"/>
              <a:t>program.  I’ve included some to give you ideas.</a:t>
            </a:r>
            <a:endParaRPr lang="en-US" dirty="0" smtClean="0"/>
          </a:p>
          <a:p>
            <a:pPr lvl="1"/>
            <a:r>
              <a:rPr lang="en-US" dirty="0" smtClean="0"/>
              <a:t>Use others’ online lessons</a:t>
            </a:r>
          </a:p>
          <a:p>
            <a:r>
              <a:rPr lang="en-US" dirty="0" smtClean="0"/>
              <a:t>Games/Math Activities</a:t>
            </a:r>
          </a:p>
          <a:p>
            <a:pPr lvl="1"/>
            <a:r>
              <a:rPr lang="en-US" dirty="0" err="1" smtClean="0"/>
              <a:t>Marbleslides</a:t>
            </a:r>
            <a:endParaRPr lang="en-US" dirty="0" smtClean="0"/>
          </a:p>
          <a:p>
            <a:pPr lvl="1"/>
            <a:r>
              <a:rPr lang="en-US" dirty="0" smtClean="0"/>
              <a:t>Water-lines</a:t>
            </a:r>
          </a:p>
          <a:p>
            <a:pPr lvl="1"/>
            <a:r>
              <a:rPr lang="en-US" dirty="0" smtClean="0"/>
              <a:t>Polygraph</a:t>
            </a:r>
            <a:endParaRPr lang="en-US" dirty="0"/>
          </a:p>
        </p:txBody>
      </p:sp>
      <p:sp>
        <p:nvSpPr>
          <p:cNvPr id="4" name="Rectangle 3">
            <a:hlinkClick r:id="rId2"/>
          </p:cNvPr>
          <p:cNvSpPr/>
          <p:nvPr/>
        </p:nvSpPr>
        <p:spPr>
          <a:xfrm>
            <a:off x="1371600" y="5644896"/>
            <a:ext cx="6705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/>
              <a:t>Go to:    teacher.desmos.com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895302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</a:t>
            </a:r>
            <a:r>
              <a:rPr lang="en-US" dirty="0" err="1" smtClean="0"/>
              <a:t>Desmos</a:t>
            </a:r>
            <a:r>
              <a:rPr lang="en-US" dirty="0"/>
              <a:t> </a:t>
            </a:r>
            <a:r>
              <a:rPr lang="en-US" dirty="0" smtClean="0"/>
              <a:t>compare?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49530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What about </a:t>
            </a:r>
            <a:r>
              <a:rPr lang="en-US" dirty="0" err="1" smtClean="0"/>
              <a:t>Geogebra</a:t>
            </a:r>
            <a:r>
              <a:rPr lang="en-US" dirty="0" smtClean="0"/>
              <a:t> or Geometer’s Sketchpad?  </a:t>
            </a:r>
          </a:p>
          <a:p>
            <a:endParaRPr lang="en-US" dirty="0"/>
          </a:p>
          <a:p>
            <a:r>
              <a:rPr lang="en-US" dirty="0" smtClean="0"/>
              <a:t>In my humble opinion…</a:t>
            </a:r>
          </a:p>
          <a:p>
            <a:endParaRPr lang="en-US" dirty="0" smtClean="0"/>
          </a:p>
          <a:p>
            <a:pPr lvl="1"/>
            <a:r>
              <a:rPr lang="en-US" dirty="0" err="1" smtClean="0"/>
              <a:t>Geogebra</a:t>
            </a:r>
            <a:r>
              <a:rPr lang="en-US" dirty="0" smtClean="0"/>
              <a:t>?</a:t>
            </a:r>
          </a:p>
          <a:p>
            <a:pPr marL="402336" lvl="1" indent="0">
              <a:buNone/>
            </a:pPr>
            <a:r>
              <a:rPr lang="en-US" dirty="0" smtClean="0"/>
              <a:t>	-</a:t>
            </a:r>
            <a:r>
              <a:rPr lang="en-US" dirty="0"/>
              <a:t>Also free</a:t>
            </a:r>
            <a:r>
              <a:rPr lang="en-US" dirty="0" smtClean="0"/>
              <a:t>!</a:t>
            </a:r>
          </a:p>
          <a:p>
            <a:pPr marL="402336" lvl="1" indent="0">
              <a:buNone/>
            </a:pPr>
            <a:r>
              <a:rPr lang="en-US" dirty="0"/>
              <a:t>	</a:t>
            </a:r>
            <a:r>
              <a:rPr lang="en-US" dirty="0" smtClean="0"/>
              <a:t>-Better for Geometry</a:t>
            </a:r>
            <a:endParaRPr lang="en-US" dirty="0"/>
          </a:p>
          <a:p>
            <a:pPr marL="402336" lvl="1" indent="0">
              <a:buNone/>
            </a:pPr>
            <a:r>
              <a:rPr lang="en-US" dirty="0"/>
              <a:t>	-More powerful but more </a:t>
            </a:r>
            <a:r>
              <a:rPr lang="en-US" dirty="0" smtClean="0"/>
              <a:t>complicated, and less intuitive</a:t>
            </a:r>
            <a:endParaRPr lang="en-US" dirty="0"/>
          </a:p>
          <a:p>
            <a:pPr lvl="2"/>
            <a:endParaRPr lang="en-US" dirty="0" smtClean="0"/>
          </a:p>
          <a:p>
            <a:pPr lvl="1"/>
            <a:r>
              <a:rPr lang="en-US" dirty="0"/>
              <a:t>Geometer’s Sketchpad?</a:t>
            </a:r>
          </a:p>
          <a:p>
            <a:pPr marL="658368" lvl="2" indent="0">
              <a:buNone/>
            </a:pPr>
            <a:r>
              <a:rPr lang="en-US" dirty="0"/>
              <a:t>	</a:t>
            </a:r>
            <a:r>
              <a:rPr lang="en-US" dirty="0" smtClean="0"/>
              <a:t>-Not free  : ( </a:t>
            </a:r>
          </a:p>
          <a:p>
            <a:pPr marL="658368" lvl="2" indent="0">
              <a:buNone/>
            </a:pPr>
            <a:r>
              <a:rPr lang="en-US" dirty="0"/>
              <a:t>	</a:t>
            </a:r>
            <a:r>
              <a:rPr lang="en-US" dirty="0" smtClean="0"/>
              <a:t>-My favorite Geometry program</a:t>
            </a:r>
          </a:p>
          <a:p>
            <a:pPr marL="658368" lvl="2" indent="0">
              <a:buNone/>
            </a:pPr>
            <a:r>
              <a:rPr lang="en-US" dirty="0"/>
              <a:t>	</a:t>
            </a:r>
            <a:r>
              <a:rPr lang="en-US" dirty="0" smtClean="0"/>
              <a:t>-Fairly simply to pick up for students and adults</a:t>
            </a:r>
          </a:p>
          <a:p>
            <a:pPr lvl="1"/>
            <a:endParaRPr lang="en-US" dirty="0" smtClean="0"/>
          </a:p>
          <a:p>
            <a:pPr marL="402336" lvl="1" indent="0">
              <a:buNone/>
            </a:pPr>
            <a:r>
              <a:rPr lang="en-US" dirty="0" smtClean="0"/>
              <a:t>	</a:t>
            </a:r>
            <a:endParaRPr lang="en-US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39439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Lastly: It’s beautiful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Math can be a really beautiful thing</a:t>
            </a:r>
          </a:p>
          <a:p>
            <a:r>
              <a:rPr lang="en-US" dirty="0" smtClean="0"/>
              <a:t>Can appeal to more visual learners, and to students that may not think that they are “math” people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3581400"/>
            <a:ext cx="2452608" cy="27530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3652178"/>
            <a:ext cx="2057400" cy="2768259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/>
          <p:cNvPicPr/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3624746"/>
            <a:ext cx="2590800" cy="292845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17742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Work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1984" y="1450021"/>
            <a:ext cx="1684603" cy="2517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1984" y="3891469"/>
            <a:ext cx="1843868" cy="27226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3185" y="1480882"/>
            <a:ext cx="2066018" cy="25220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3185" y="3993356"/>
            <a:ext cx="2530815" cy="722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77094"/>
            <a:ext cx="4483384" cy="46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26922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to play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Please feel free to use our links and adjust them to fit your needs, or to create your own!</a:t>
            </a:r>
          </a:p>
          <a:p>
            <a:r>
              <a:rPr lang="en-US" dirty="0" smtClean="0"/>
              <a:t>Try to have one </a:t>
            </a:r>
            <a:r>
              <a:rPr lang="en-US" dirty="0" err="1" smtClean="0"/>
              <a:t>Desmos</a:t>
            </a:r>
            <a:r>
              <a:rPr lang="en-US" dirty="0" smtClean="0"/>
              <a:t> </a:t>
            </a:r>
            <a:r>
              <a:rPr lang="en-US" dirty="0" smtClean="0"/>
              <a:t>application saved that will fit one of your upcoming math lessons!</a:t>
            </a:r>
          </a:p>
          <a:p>
            <a:r>
              <a:rPr lang="en-US" dirty="0" smtClean="0"/>
              <a:t>Please feel free to share any uses you have found that we haven’t covered!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3809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the experts in the room…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a challenge for you or your honors students, and some really trippy designs, check out: </a:t>
            </a:r>
          </a:p>
          <a:p>
            <a:pPr lvl="2"/>
            <a:endParaRPr lang="en-US" dirty="0" smtClean="0"/>
          </a:p>
          <a:p>
            <a:pPr lvl="2"/>
            <a:endParaRPr lang="en-US" dirty="0"/>
          </a:p>
          <a:p>
            <a:pPr lvl="2"/>
            <a:r>
              <a:rPr lang="en-US" sz="4800" dirty="0" smtClean="0">
                <a:hlinkClick r:id="rId2"/>
              </a:rPr>
              <a:t>http</a:t>
            </a:r>
            <a:r>
              <a:rPr lang="en-US" sz="4800" dirty="0">
                <a:hlinkClick r:id="rId2"/>
              </a:rPr>
              <a:t>://dailydesmos.com/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691575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Background/Goals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Who has used </a:t>
            </a:r>
            <a:r>
              <a:rPr lang="en-US" dirty="0" err="1" smtClean="0"/>
              <a:t>Desmos</a:t>
            </a:r>
            <a:r>
              <a:rPr lang="en-US" dirty="0" smtClean="0"/>
              <a:t> before?  Does anyone use it on a regular basis in their classes?</a:t>
            </a:r>
            <a:endParaRPr lang="en-US" dirty="0" smtClean="0"/>
          </a:p>
          <a:p>
            <a:r>
              <a:rPr lang="en-US" dirty="0" smtClean="0"/>
              <a:t>This is my first year incorporating it into my classes.  I keep </a:t>
            </a:r>
            <a:r>
              <a:rPr lang="en-US" dirty="0" smtClean="0"/>
              <a:t>finding more and more great ways to use it in the learning process, particularly for discovery learning techniques</a:t>
            </a:r>
          </a:p>
          <a:p>
            <a:r>
              <a:rPr lang="en-US" dirty="0" smtClean="0"/>
              <a:t>I’m not an expert, </a:t>
            </a:r>
            <a:r>
              <a:rPr lang="en-US" dirty="0" smtClean="0"/>
              <a:t>but want to share </a:t>
            </a:r>
            <a:r>
              <a:rPr lang="en-US" dirty="0" smtClean="0"/>
              <a:t>what </a:t>
            </a:r>
            <a:r>
              <a:rPr lang="en-US" dirty="0" smtClean="0"/>
              <a:t>I’ve been doing </a:t>
            </a:r>
            <a:r>
              <a:rPr lang="en-US" dirty="0" smtClean="0"/>
              <a:t>and </a:t>
            </a:r>
            <a:r>
              <a:rPr lang="en-US" dirty="0" smtClean="0"/>
              <a:t>learn from you too!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1808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Thanks for getting up early for this!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Questions? Comments?  Want more of our stuff?  Want to share stuff with us?</a:t>
            </a:r>
          </a:p>
          <a:p>
            <a:endParaRPr lang="en-US" dirty="0" smtClean="0"/>
          </a:p>
          <a:p>
            <a:r>
              <a:rPr lang="en-US" dirty="0" smtClean="0"/>
              <a:t>John Herman</a:t>
            </a:r>
          </a:p>
          <a:p>
            <a:pPr lvl="1"/>
            <a:r>
              <a:rPr lang="en-US" dirty="0" smtClean="0">
                <a:hlinkClick r:id="rId2"/>
              </a:rPr>
              <a:t>John.herman@lakemills.k12.wi.us</a:t>
            </a:r>
            <a:endParaRPr lang="en-US" dirty="0" smtClean="0"/>
          </a:p>
          <a:p>
            <a:r>
              <a:rPr lang="en-US" dirty="0" smtClean="0"/>
              <a:t>Andrew Carroll</a:t>
            </a:r>
          </a:p>
          <a:p>
            <a:pPr lvl="1"/>
            <a:r>
              <a:rPr lang="en-US" dirty="0" smtClean="0">
                <a:hlinkClick r:id="rId3"/>
              </a:rPr>
              <a:t>Andrew.carroll@lakemills.k12.wi.us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5985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use </a:t>
            </a:r>
            <a:r>
              <a:rPr lang="en-US" dirty="0" err="1" smtClean="0"/>
              <a:t>Desmos</a:t>
            </a:r>
            <a:r>
              <a:rPr lang="en-US" dirty="0" smtClean="0"/>
              <a:t>?</a:t>
            </a:r>
          </a:p>
          <a:p>
            <a:endParaRPr lang="en-US" dirty="0" smtClean="0"/>
          </a:p>
          <a:p>
            <a:r>
              <a:rPr lang="en-US" dirty="0" smtClean="0"/>
              <a:t>A quick overview of some features and how to use them</a:t>
            </a:r>
          </a:p>
          <a:p>
            <a:endParaRPr lang="en-US" dirty="0" smtClean="0"/>
          </a:p>
          <a:p>
            <a:r>
              <a:rPr lang="en-US" dirty="0" smtClean="0"/>
              <a:t>Time for questions, play, and working through some of the investigations</a:t>
            </a:r>
          </a:p>
          <a:p>
            <a:pPr marL="82296" indent="0">
              <a:buNone/>
            </a:pPr>
            <a:r>
              <a:rPr lang="en-US" dirty="0" smtClean="0"/>
              <a:t>   (Hopefully 20-30 minutes!)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4154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</a:t>
            </a:r>
            <a:r>
              <a:rPr lang="en-US" dirty="0" smtClean="0"/>
              <a:t>I love </a:t>
            </a:r>
            <a:r>
              <a:rPr lang="en-US" dirty="0" err="1" smtClean="0"/>
              <a:t>Desmos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2208" y="1295400"/>
            <a:ext cx="8229600" cy="5181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It’s free!</a:t>
            </a:r>
          </a:p>
          <a:p>
            <a:r>
              <a:rPr lang="en-US" dirty="0" smtClean="0"/>
              <a:t>Very visually appealing (WAY better than TI-83/84)</a:t>
            </a:r>
          </a:p>
          <a:p>
            <a:r>
              <a:rPr lang="en-US" dirty="0" smtClean="0"/>
              <a:t>Save and share </a:t>
            </a:r>
            <a:r>
              <a:rPr lang="en-US" dirty="0" smtClean="0"/>
              <a:t>graphs/data </a:t>
            </a:r>
            <a:r>
              <a:rPr lang="en-US" dirty="0" smtClean="0"/>
              <a:t>(free teacher account)</a:t>
            </a:r>
          </a:p>
          <a:p>
            <a:r>
              <a:rPr lang="en-US" dirty="0" smtClean="0"/>
              <a:t>App on smartphones!</a:t>
            </a:r>
          </a:p>
          <a:p>
            <a:r>
              <a:rPr lang="en-US" dirty="0" smtClean="0"/>
              <a:t>Intuitive to </a:t>
            </a:r>
            <a:r>
              <a:rPr lang="en-US" dirty="0" smtClean="0"/>
              <a:t>use- Students enjoy it and take to it very quickly!  (Perfect for cell phone generation)</a:t>
            </a:r>
          </a:p>
          <a:p>
            <a:r>
              <a:rPr lang="en-US" dirty="0" smtClean="0"/>
              <a:t>Lots </a:t>
            </a:r>
            <a:r>
              <a:rPr lang="en-US" dirty="0" smtClean="0"/>
              <a:t>of great resources (not just a calculator anymore!)</a:t>
            </a:r>
          </a:p>
          <a:p>
            <a:endParaRPr lang="en-US" dirty="0" smtClean="0"/>
          </a:p>
          <a:p>
            <a:r>
              <a:rPr lang="en-US" dirty="0" smtClean="0">
                <a:hlinkClick r:id="rId2"/>
              </a:rPr>
              <a:t>https://www.desmos.com/about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9953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More specific reasons for </a:t>
            </a:r>
            <a:r>
              <a:rPr lang="en-US" dirty="0" err="1" smtClean="0"/>
              <a:t>desmos</a:t>
            </a:r>
            <a:r>
              <a:rPr lang="en-US" dirty="0" smtClean="0"/>
              <a:t> being awesome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Mathematical Concepts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err="1" smtClean="0"/>
              <a:t>Desmos</a:t>
            </a:r>
            <a:r>
              <a:rPr lang="en-US" dirty="0" smtClean="0"/>
              <a:t> Attributes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Lines</a:t>
            </a:r>
          </a:p>
          <a:p>
            <a:r>
              <a:rPr lang="en-US" dirty="0" smtClean="0"/>
              <a:t>Statistics</a:t>
            </a:r>
          </a:p>
          <a:p>
            <a:r>
              <a:rPr lang="en-US" dirty="0" smtClean="0"/>
              <a:t>Quadratics</a:t>
            </a:r>
          </a:p>
          <a:p>
            <a:r>
              <a:rPr lang="en-US" dirty="0" smtClean="0"/>
              <a:t>Transformations of functions</a:t>
            </a:r>
          </a:p>
          <a:p>
            <a:r>
              <a:rPr lang="en-US" dirty="0"/>
              <a:t>I</a:t>
            </a:r>
            <a:r>
              <a:rPr lang="en-US" dirty="0" smtClean="0"/>
              <a:t>nequalities</a:t>
            </a:r>
          </a:p>
          <a:p>
            <a:r>
              <a:rPr lang="en-US" dirty="0" smtClean="0"/>
              <a:t>Piece-wise functions</a:t>
            </a:r>
          </a:p>
          <a:p>
            <a:r>
              <a:rPr lang="en-US" dirty="0" smtClean="0"/>
              <a:t>Non-functions/inverses</a:t>
            </a:r>
          </a:p>
          <a:p>
            <a:r>
              <a:rPr lang="en-US" dirty="0" smtClean="0"/>
              <a:t>Trigonometry</a:t>
            </a:r>
          </a:p>
          <a:p>
            <a:r>
              <a:rPr lang="en-US" dirty="0" smtClean="0"/>
              <a:t>Polar Graphs*</a:t>
            </a:r>
          </a:p>
          <a:p>
            <a:r>
              <a:rPr lang="en-US" dirty="0" smtClean="0"/>
              <a:t>Parametric Functions*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Pre-made links for students</a:t>
            </a:r>
          </a:p>
          <a:p>
            <a:r>
              <a:rPr lang="en-US" dirty="0" smtClean="0"/>
              <a:t>Sliders</a:t>
            </a:r>
          </a:p>
          <a:p>
            <a:r>
              <a:rPr lang="en-US" dirty="0" smtClean="0"/>
              <a:t>Adjusting windows</a:t>
            </a:r>
          </a:p>
          <a:p>
            <a:r>
              <a:rPr lang="en-US" dirty="0" smtClean="0"/>
              <a:t>Tables</a:t>
            </a:r>
          </a:p>
          <a:p>
            <a:r>
              <a:rPr lang="en-US" dirty="0" smtClean="0"/>
              <a:t>Regression</a:t>
            </a:r>
          </a:p>
          <a:p>
            <a:r>
              <a:rPr lang="en-US" dirty="0" smtClean="0"/>
              <a:t>Extrema of polynomials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9523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" y="457200"/>
            <a:ext cx="8458200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 smtClean="0"/>
              <a:t>The Basics</a:t>
            </a:r>
            <a:endParaRPr lang="en-US" sz="3200" dirty="0" smtClean="0"/>
          </a:p>
          <a:p>
            <a:r>
              <a:rPr lang="en-US" sz="3200" dirty="0" smtClean="0"/>
              <a:t>What’s a slider and how does it work?</a:t>
            </a:r>
          </a:p>
          <a:p>
            <a:endParaRPr lang="en-US" sz="3200" dirty="0" smtClean="0"/>
          </a:p>
          <a:p>
            <a:r>
              <a:rPr lang="en-US" sz="3200" dirty="0" smtClean="0"/>
              <a:t>How can I change the interval and animate a slider?</a:t>
            </a:r>
          </a:p>
          <a:p>
            <a:endParaRPr lang="en-US" sz="3200" dirty="0"/>
          </a:p>
          <a:p>
            <a:r>
              <a:rPr lang="en-US" sz="3200" dirty="0" smtClean="0"/>
              <a:t>How can I graph a piece-wise function?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5498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04800" y="272533"/>
            <a:ext cx="8458200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Don’t waste your students’ time entering points! </a:t>
            </a:r>
          </a:p>
          <a:p>
            <a:r>
              <a:rPr lang="en-US" sz="3200" dirty="0" smtClean="0"/>
              <a:t>	-You can copy entire tables from EXCEL</a:t>
            </a:r>
          </a:p>
          <a:p>
            <a:r>
              <a:rPr lang="en-US" sz="3200" dirty="0"/>
              <a:t>	</a:t>
            </a:r>
            <a:r>
              <a:rPr lang="en-US" sz="3200" dirty="0" smtClean="0"/>
              <a:t>-You can share graphs or data!</a:t>
            </a:r>
            <a:endParaRPr lang="en-US" sz="3200" dirty="0"/>
          </a:p>
          <a:p>
            <a:endParaRPr lang="en-US" sz="3200" dirty="0"/>
          </a:p>
          <a:p>
            <a:endParaRPr lang="en-US" sz="3200" dirty="0" smtClean="0"/>
          </a:p>
          <a:p>
            <a:endParaRPr lang="en-US" sz="3200" dirty="0"/>
          </a:p>
          <a:p>
            <a:endParaRPr lang="en-US" sz="3200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8" name="Rectangle 7">
            <a:hlinkClick r:id="rId2"/>
          </p:cNvPr>
          <p:cNvSpPr/>
          <p:nvPr/>
        </p:nvSpPr>
        <p:spPr>
          <a:xfrm>
            <a:off x="1295400" y="1981200"/>
            <a:ext cx="5715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https://www.desmos.com/calculator/ye7p0unqem </a:t>
            </a:r>
            <a:endParaRPr lang="en-US" dirty="0"/>
          </a:p>
        </p:txBody>
      </p:sp>
      <p:pic>
        <p:nvPicPr>
          <p:cNvPr id="9" name="Picture 8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5880" y="2457746"/>
            <a:ext cx="5684520" cy="2800054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TextBox 9"/>
          <p:cNvSpPr txBox="1"/>
          <p:nvPr/>
        </p:nvSpPr>
        <p:spPr>
          <a:xfrm>
            <a:off x="505968" y="5486400"/>
            <a:ext cx="7696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Desmos</a:t>
            </a:r>
            <a:r>
              <a:rPr lang="en-US" dirty="0" smtClean="0"/>
              <a:t> also does linear and non-linear regression!</a:t>
            </a:r>
            <a:endParaRPr lang="en-US" dirty="0"/>
          </a:p>
          <a:p>
            <a:endParaRPr lang="en-US" dirty="0" smtClean="0"/>
          </a:p>
          <a:p>
            <a:r>
              <a:rPr lang="en-US" dirty="0"/>
              <a:t>	</a:t>
            </a:r>
            <a:r>
              <a:rPr lang="en-US" dirty="0" smtClean="0"/>
              <a:t>y</a:t>
            </a:r>
            <a:r>
              <a:rPr lang="en-US" baseline="-25000" dirty="0" smtClean="0"/>
              <a:t>1</a:t>
            </a:r>
            <a:r>
              <a:rPr lang="en-US" dirty="0" smtClean="0"/>
              <a:t>~mx</a:t>
            </a:r>
            <a:r>
              <a:rPr lang="en-US" sz="1600" baseline="-25000" dirty="0" smtClean="0"/>
              <a:t>1</a:t>
            </a:r>
            <a:r>
              <a:rPr lang="en-US" dirty="0" smtClean="0"/>
              <a:t>+b	Or 	</a:t>
            </a:r>
            <a:r>
              <a:rPr lang="en-US" dirty="0"/>
              <a:t> </a:t>
            </a:r>
            <a:r>
              <a:rPr lang="en-US" dirty="0" smtClean="0"/>
              <a:t>y</a:t>
            </a:r>
            <a:r>
              <a:rPr lang="en-US" baseline="-25000" dirty="0" smtClean="0"/>
              <a:t>1</a:t>
            </a:r>
            <a:r>
              <a:rPr lang="en-US" dirty="0" smtClean="0"/>
              <a:t>~ax</a:t>
            </a:r>
            <a:r>
              <a:rPr lang="en-US" sz="1600" baseline="-25000" dirty="0" smtClean="0"/>
              <a:t>1</a:t>
            </a:r>
            <a:r>
              <a:rPr lang="en-US" dirty="0" smtClean="0"/>
              <a:t>^2+bx</a:t>
            </a:r>
            <a:r>
              <a:rPr lang="en-US" sz="1600" baseline="-25000" dirty="0" smtClean="0"/>
              <a:t>1</a:t>
            </a:r>
            <a:r>
              <a:rPr lang="en-US" dirty="0" smtClean="0"/>
              <a:t>+c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2970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762000" y="838200"/>
            <a:ext cx="6934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Sliders are great way for students to get an intuitive feel for transformations.  </a:t>
            </a:r>
            <a:endParaRPr lang="en-US" sz="4000" dirty="0"/>
          </a:p>
        </p:txBody>
      </p:sp>
      <p:sp>
        <p:nvSpPr>
          <p:cNvPr id="8" name="Rectangle 7">
            <a:hlinkClick r:id="rId2"/>
          </p:cNvPr>
          <p:cNvSpPr/>
          <p:nvPr/>
        </p:nvSpPr>
        <p:spPr>
          <a:xfrm>
            <a:off x="1207008" y="3311760"/>
            <a:ext cx="5562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https://www.desmos.com/calculator/3dzwl8ogyh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80872" y="4610362"/>
            <a:ext cx="678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You will notice that equations do NOT need to be solved for y.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9751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04800" y="838200"/>
            <a:ext cx="8153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Inequalities are very simple to do.  </a:t>
            </a:r>
            <a:endParaRPr lang="en-US" sz="4400" dirty="0"/>
          </a:p>
        </p:txBody>
      </p:sp>
      <p:sp>
        <p:nvSpPr>
          <p:cNvPr id="8" name="Rectangle 7">
            <a:hlinkClick r:id="rId2"/>
          </p:cNvPr>
          <p:cNvSpPr/>
          <p:nvPr/>
        </p:nvSpPr>
        <p:spPr>
          <a:xfrm>
            <a:off x="1676400" y="2853976"/>
            <a:ext cx="5181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https://www.desmos.com/calculator/kpw9aqkohq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04800" y="4495800"/>
            <a:ext cx="8763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Notice that </a:t>
            </a:r>
            <a:r>
              <a:rPr lang="en-US" sz="4400" dirty="0" err="1" smtClean="0"/>
              <a:t>Desmos</a:t>
            </a:r>
            <a:r>
              <a:rPr lang="en-US" sz="4400" dirty="0" smtClean="0"/>
              <a:t> can graph vertical lines, such as x=3. 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526883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420</TotalTime>
  <Words>621</Words>
  <Application>Microsoft Office PowerPoint</Application>
  <PresentationFormat>On-screen Show (4:3)</PresentationFormat>
  <Paragraphs>127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Solstice</vt:lpstr>
      <vt:lpstr>Using Desmos.com to Engage Students in Discovery Learning</vt:lpstr>
      <vt:lpstr>Background/Goals</vt:lpstr>
      <vt:lpstr>Agenda</vt:lpstr>
      <vt:lpstr>Why I love Desmos</vt:lpstr>
      <vt:lpstr>More specific reasons for desmos being awesome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Beyond the calculator…</vt:lpstr>
      <vt:lpstr>How does Desmos compare?</vt:lpstr>
      <vt:lpstr>Lastly: It’s beautiful</vt:lpstr>
      <vt:lpstr>Student Work</vt:lpstr>
      <vt:lpstr>Time to play</vt:lpstr>
      <vt:lpstr>For the experts in the room…</vt:lpstr>
      <vt:lpstr>Thanks for getting up early for this!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desmos.com to Engage Students in Discovery Learning</dc:title>
  <dc:creator>Andrew Carroll</dc:creator>
  <cp:lastModifiedBy>John Herman</cp:lastModifiedBy>
  <cp:revision>43</cp:revision>
  <cp:lastPrinted>2016-05-01T18:54:01Z</cp:lastPrinted>
  <dcterms:created xsi:type="dcterms:W3CDTF">2016-05-01T17:34:18Z</dcterms:created>
  <dcterms:modified xsi:type="dcterms:W3CDTF">2016-05-06T04:35:10Z</dcterms:modified>
</cp:coreProperties>
</file>